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7" r:id="rId4"/>
    <p:sldId id="258" r:id="rId5"/>
    <p:sldId id="259" r:id="rId6"/>
    <p:sldId id="273" r:id="rId7"/>
    <p:sldId id="260" r:id="rId8"/>
    <p:sldId id="266" r:id="rId9"/>
    <p:sldId id="264" r:id="rId10"/>
    <p:sldId id="267" r:id="rId11"/>
    <p:sldId id="265" r:id="rId12"/>
    <p:sldId id="268" r:id="rId13"/>
    <p:sldId id="269" r:id="rId14"/>
    <p:sldId id="271" r:id="rId15"/>
    <p:sldId id="270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4660"/>
  </p:normalViewPr>
  <p:slideViewPr>
    <p:cSldViewPr>
      <p:cViewPr>
        <p:scale>
          <a:sx n="70" d="100"/>
          <a:sy n="70" d="100"/>
        </p:scale>
        <p:origin x="-185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d megapho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410046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705600" y="311578"/>
            <a:ext cx="2133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20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C</a:t>
            </a:r>
            <a:r>
              <a:rPr kumimoji="0" lang="en-US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KI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81800" y="1324403"/>
            <a:ext cx="1981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Circle</a:t>
            </a:r>
            <a:r>
              <a:rPr kumimoji="0" lang="en-US" sz="125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K International</a:t>
            </a:r>
            <a:endParaRPr kumimoji="0" lang="en-US" sz="125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7315200" cy="1295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2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d megaphone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24100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267200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0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5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3"/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1"/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3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2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250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08313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1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7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EC9CF-5E2A-4548-80F3-2B636AEE3864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73E6-738B-460B-996E-DED8797BC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0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1975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Century Gothic" pitchFamily="34" charset="0"/>
              </a:rPr>
              <a:t>CKI Structure</a:t>
            </a:r>
            <a:endParaRPr lang="en-US" sz="80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udy Old Style" pitchFamily="18" charset="0"/>
              </a:rPr>
              <a:t>CKI 101 – Part 2</a:t>
            </a:r>
            <a:endParaRPr lang="en-US" dirty="0">
              <a:latin typeface="Goudy Old Style" pitchFamily="18" charset="0"/>
            </a:endParaRPr>
          </a:p>
        </p:txBody>
      </p:sp>
      <p:pic>
        <p:nvPicPr>
          <p:cNvPr id="4" name="Picture 3" descr="red megapho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41004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705600" y="434975"/>
            <a:ext cx="2133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CKI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81800" y="1447800"/>
            <a:ext cx="1981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Circle</a:t>
            </a:r>
            <a:r>
              <a:rPr kumimoji="0" lang="en-US" sz="125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K International</a:t>
            </a:r>
            <a:endParaRPr kumimoji="0" lang="en-US" sz="12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7" name="Picture 6" descr="red megapho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41004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705600" y="311578"/>
            <a:ext cx="2133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20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C</a:t>
            </a:r>
            <a:r>
              <a:rPr kumimoji="0" lang="en-US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KI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781800" y="1324403"/>
            <a:ext cx="1981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Circle</a:t>
            </a:r>
            <a:r>
              <a:rPr kumimoji="0" lang="en-US" sz="125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K International</a:t>
            </a:r>
            <a:endParaRPr kumimoji="0" lang="en-US" sz="125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District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oudy Old Style" pitchFamily="18" charset="0"/>
              </a:rPr>
              <a:t>A </a:t>
            </a:r>
            <a:r>
              <a:rPr lang="en-US" b="1" dirty="0" smtClean="0">
                <a:latin typeface="Goudy Old Style" pitchFamily="18" charset="0"/>
              </a:rPr>
              <a:t>district </a:t>
            </a:r>
            <a:r>
              <a:rPr lang="en-US" dirty="0" smtClean="0">
                <a:latin typeface="Goudy Old Style" pitchFamily="18" charset="0"/>
              </a:rPr>
              <a:t>encompasses several divisions</a:t>
            </a:r>
            <a:endParaRPr lang="en-US" b="1" dirty="0" smtClean="0">
              <a:latin typeface="Goudy Old Style" pitchFamily="18" charset="0"/>
            </a:endParaRPr>
          </a:p>
          <a:p>
            <a:r>
              <a:rPr lang="en-US" b="1" dirty="0" smtClean="0">
                <a:latin typeface="Goudy Old Style" pitchFamily="18" charset="0"/>
              </a:rPr>
              <a:t>The District Board</a:t>
            </a:r>
            <a:r>
              <a:rPr lang="en-US" dirty="0" smtClean="0">
                <a:latin typeface="Goudy Old Style" pitchFamily="18" charset="0"/>
              </a:rPr>
              <a:t>: The leaders of the District.</a:t>
            </a:r>
          </a:p>
          <a:p>
            <a:pPr lvl="1"/>
            <a:r>
              <a:rPr lang="en-US" b="1" dirty="0" smtClean="0">
                <a:latin typeface="Goudy Old Style" pitchFamily="18" charset="0"/>
              </a:rPr>
              <a:t>Committee Chairs</a:t>
            </a:r>
            <a:r>
              <a:rPr lang="en-US" dirty="0" smtClean="0">
                <a:latin typeface="Goudy Old Style" pitchFamily="18" charset="0"/>
              </a:rPr>
              <a:t>: Appointed officers who specialize in certain aspects of CKI</a:t>
            </a:r>
          </a:p>
          <a:p>
            <a:pPr lvl="1"/>
            <a:r>
              <a:rPr lang="en-US" b="1" dirty="0" smtClean="0">
                <a:latin typeface="Goudy Old Style" pitchFamily="18" charset="0"/>
              </a:rPr>
              <a:t>Lieutenant Governors or Club Representatives</a:t>
            </a:r>
            <a:r>
              <a:rPr lang="en-US" dirty="0" smtClean="0">
                <a:latin typeface="Goudy Old Style" pitchFamily="18" charset="0"/>
              </a:rPr>
              <a:t>: Represent their clubs on the district level.</a:t>
            </a:r>
          </a:p>
          <a:p>
            <a:pPr lvl="1"/>
            <a:r>
              <a:rPr lang="en-US" b="1" dirty="0" smtClean="0">
                <a:latin typeface="Goudy Old Style" pitchFamily="18" charset="0"/>
              </a:rPr>
              <a:t>Executive Officers</a:t>
            </a:r>
            <a:r>
              <a:rPr lang="en-US" dirty="0" smtClean="0">
                <a:latin typeface="Goudy Old Style" pitchFamily="18" charset="0"/>
              </a:rPr>
              <a:t>: A District Governor, District Secretary, District Treasurer (positions may vary from district to district)	</a:t>
            </a:r>
            <a:endParaRPr lang="en-US" b="1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</a:t>
            </a:r>
            <a:r>
              <a:rPr lang="en-US" dirty="0" err="1" smtClean="0">
                <a:latin typeface="Century Gothic" pitchFamily="34" charset="0"/>
              </a:rPr>
              <a:t>Subregion</a:t>
            </a:r>
            <a:r>
              <a:rPr lang="en-US" dirty="0" smtClean="0">
                <a:latin typeface="Century Gothic" pitchFamily="34" charset="0"/>
              </a:rPr>
              <a:t>	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oudy Old Style" pitchFamily="18" charset="0"/>
              </a:rPr>
              <a:t>A </a:t>
            </a:r>
            <a:r>
              <a:rPr lang="en-US" dirty="0" err="1" smtClean="0">
                <a:latin typeface="Goudy Old Style" pitchFamily="18" charset="0"/>
              </a:rPr>
              <a:t>subregion</a:t>
            </a:r>
            <a:r>
              <a:rPr lang="en-US" dirty="0" smtClean="0">
                <a:latin typeface="Goudy Old Style" pitchFamily="18" charset="0"/>
              </a:rPr>
              <a:t> encompasses several districts in an local area.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Usually between 3-6 districts</a:t>
            </a:r>
          </a:p>
          <a:p>
            <a:r>
              <a:rPr lang="en-US" sz="2800" dirty="0" smtClean="0">
                <a:latin typeface="Goudy Old Style" pitchFamily="18" charset="0"/>
              </a:rPr>
              <a:t>Led by an </a:t>
            </a:r>
            <a:r>
              <a:rPr lang="en-US" sz="2800" b="1" dirty="0" smtClean="0">
                <a:latin typeface="Goudy Old Style" pitchFamily="18" charset="0"/>
              </a:rPr>
              <a:t>International Trustee</a:t>
            </a:r>
            <a:endParaRPr lang="en-US" sz="2800" dirty="0" smtClean="0">
              <a:latin typeface="Goudy Old Style" pitchFamily="18" charset="0"/>
            </a:endParaRPr>
          </a:p>
          <a:p>
            <a:pPr lvl="1"/>
            <a:r>
              <a:rPr lang="en-US" sz="2400" dirty="0" smtClean="0">
                <a:latin typeface="Goudy Old Style" pitchFamily="18" charset="0"/>
              </a:rPr>
              <a:t>Communicates between district officers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Represents the districts on higher levels</a:t>
            </a:r>
            <a:endParaRPr lang="en-US" dirty="0" smtClean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Are all Districts </a:t>
            </a:r>
            <a:r>
              <a:rPr lang="en-US" dirty="0" err="1" smtClean="0">
                <a:latin typeface="Century Gothic" pitchFamily="34" charset="0"/>
              </a:rPr>
              <a:t>Subregioned</a:t>
            </a:r>
            <a:r>
              <a:rPr lang="en-US" dirty="0" smtClean="0">
                <a:latin typeface="Century Gothic" pitchFamily="34" charset="0"/>
              </a:rPr>
              <a:t>?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oudy Old Style" pitchFamily="18" charset="0"/>
              </a:rPr>
              <a:t>Nope!</a:t>
            </a:r>
          </a:p>
          <a:p>
            <a:r>
              <a:rPr lang="en-US" dirty="0" smtClean="0">
                <a:latin typeface="Goudy Old Style" pitchFamily="18" charset="0"/>
              </a:rPr>
              <a:t>Certain Districts (ex: DACA) and even clubs are not part of a </a:t>
            </a:r>
            <a:r>
              <a:rPr lang="en-US" dirty="0" err="1" smtClean="0">
                <a:latin typeface="Goudy Old Style" pitchFamily="18" charset="0"/>
              </a:rPr>
              <a:t>Subregion</a:t>
            </a:r>
            <a:r>
              <a:rPr lang="en-US" dirty="0" smtClean="0">
                <a:latin typeface="Goudy Old Style" pitchFamily="18" charset="0"/>
              </a:rPr>
              <a:t>.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Typically international districts and clubs.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entury Gothic" pitchFamily="34" charset="0"/>
              </a:rPr>
              <a:t>Subregion</a:t>
            </a:r>
            <a:r>
              <a:rPr lang="en-US" dirty="0" smtClean="0">
                <a:latin typeface="Century Gothic" pitchFamily="34" charset="0"/>
              </a:rPr>
              <a:t> versus Region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oudy Old Style" pitchFamily="18" charset="0"/>
              </a:rPr>
              <a:t>A </a:t>
            </a:r>
            <a:r>
              <a:rPr lang="en-US" b="1" dirty="0" smtClean="0">
                <a:latin typeface="Goudy Old Style" pitchFamily="18" charset="0"/>
              </a:rPr>
              <a:t>region</a:t>
            </a:r>
            <a:r>
              <a:rPr lang="en-US" dirty="0" smtClean="0">
                <a:latin typeface="Goudy Old Style" pitchFamily="18" charset="0"/>
              </a:rPr>
              <a:t> determines the amount of money a CKI club has to pay for their yearly dues/fees: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Region 1: $600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Region 2: $450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Region 3: $300</a:t>
            </a:r>
          </a:p>
          <a:p>
            <a:r>
              <a:rPr lang="en-US" dirty="0" smtClean="0">
                <a:latin typeface="Goudy Old Style" pitchFamily="18" charset="0"/>
              </a:rPr>
              <a:t>Based on the GDP wealth of that country (to which the club belongs to)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International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oudy Old Style" pitchFamily="18" charset="0"/>
              </a:rPr>
              <a:t>The International level encompasses all the clubs within CKI, including non-</a:t>
            </a:r>
            <a:r>
              <a:rPr lang="en-US" dirty="0" err="1" smtClean="0">
                <a:latin typeface="Goudy Old Style" pitchFamily="18" charset="0"/>
              </a:rPr>
              <a:t>subregioned</a:t>
            </a:r>
            <a:r>
              <a:rPr lang="en-US" dirty="0" smtClean="0">
                <a:latin typeface="Goudy Old Style" pitchFamily="18" charset="0"/>
              </a:rPr>
              <a:t> districts and non-districted clubs.</a:t>
            </a:r>
          </a:p>
          <a:p>
            <a:r>
              <a:rPr lang="en-US" b="1" dirty="0" smtClean="0">
                <a:latin typeface="Goudy Old Style" pitchFamily="18" charset="0"/>
              </a:rPr>
              <a:t>The International Board</a:t>
            </a:r>
            <a:r>
              <a:rPr lang="en-US" dirty="0" smtClean="0">
                <a:latin typeface="Goudy Old Style" pitchFamily="18" charset="0"/>
              </a:rPr>
              <a:t>: The International President, the International Vice President (who represented non-</a:t>
            </a:r>
            <a:r>
              <a:rPr lang="en-US" dirty="0" err="1" smtClean="0">
                <a:latin typeface="Goudy Old Style" pitchFamily="18" charset="0"/>
              </a:rPr>
              <a:t>subregioned</a:t>
            </a:r>
            <a:r>
              <a:rPr lang="en-US" dirty="0" smtClean="0">
                <a:latin typeface="Goudy Old Style" pitchFamily="18" charset="0"/>
              </a:rPr>
              <a:t> clubs), and the </a:t>
            </a:r>
            <a:r>
              <a:rPr lang="en-US" b="1" dirty="0" smtClean="0">
                <a:latin typeface="Goudy Old Style" pitchFamily="18" charset="0"/>
              </a:rPr>
              <a:t>seven</a:t>
            </a:r>
            <a:r>
              <a:rPr lang="en-US" dirty="0" smtClean="0">
                <a:latin typeface="Goudy Old Style" pitchFamily="18" charset="0"/>
              </a:rPr>
              <a:t> International Trustees.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Where do you fit in?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oudy Old Style" pitchFamily="18" charset="0"/>
              </a:rPr>
              <a:t>No matter what office someone holds, or where they are in the “CKI Structure,” every person in CKI is a </a:t>
            </a:r>
            <a:r>
              <a:rPr lang="en-US" b="1" dirty="0" smtClean="0">
                <a:latin typeface="Goudy Old Style" pitchFamily="18" charset="0"/>
              </a:rPr>
              <a:t>member</a:t>
            </a:r>
            <a:r>
              <a:rPr lang="en-US" dirty="0" smtClean="0">
                <a:latin typeface="Goudy Old Style" pitchFamily="18" charset="0"/>
              </a:rPr>
              <a:t>, and is always part of a </a:t>
            </a:r>
            <a:r>
              <a:rPr lang="en-US" b="1" dirty="0" smtClean="0">
                <a:latin typeface="Goudy Old Style" pitchFamily="18" charset="0"/>
              </a:rPr>
              <a:t>club</a:t>
            </a:r>
            <a:r>
              <a:rPr lang="en-US" dirty="0" smtClean="0">
                <a:latin typeface="Goudy Old Style" pitchFamily="18" charset="0"/>
              </a:rPr>
              <a:t>.</a:t>
            </a:r>
          </a:p>
          <a:p>
            <a:r>
              <a:rPr lang="en-US" dirty="0" smtClean="0">
                <a:latin typeface="Goudy Old Style" pitchFamily="18" charset="0"/>
              </a:rPr>
              <a:t>This makes the </a:t>
            </a:r>
            <a:r>
              <a:rPr lang="en-US" b="1" dirty="0" smtClean="0">
                <a:latin typeface="Goudy Old Style" pitchFamily="18" charset="0"/>
              </a:rPr>
              <a:t>club</a:t>
            </a:r>
            <a:r>
              <a:rPr lang="en-US" dirty="0" smtClean="0">
                <a:latin typeface="Goudy Old Style" pitchFamily="18" charset="0"/>
              </a:rPr>
              <a:t> the core of the organization and the </a:t>
            </a:r>
            <a:r>
              <a:rPr lang="en-US" b="1" dirty="0" smtClean="0">
                <a:latin typeface="Goudy Old Style" pitchFamily="18" charset="0"/>
              </a:rPr>
              <a:t>member</a:t>
            </a:r>
            <a:r>
              <a:rPr lang="en-US" dirty="0" smtClean="0">
                <a:latin typeface="Goudy Old Style" pitchFamily="18" charset="0"/>
              </a:rPr>
              <a:t> the most important part of CKI.</a:t>
            </a:r>
          </a:p>
          <a:p>
            <a:r>
              <a:rPr lang="en-US" dirty="0" smtClean="0">
                <a:latin typeface="Goudy Old Style" pitchFamily="18" charset="0"/>
              </a:rPr>
              <a:t>Subsequent “levels” (District &amp; International) are there to support the members of CKI.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Century Gothic" pitchFamily="34" charset="0"/>
              </a:rPr>
              <a:t>Remember</a:t>
            </a:r>
            <a:endParaRPr lang="en-US" sz="72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oudy Old Style" pitchFamily="18" charset="0"/>
            </a:endParaRPr>
          </a:p>
          <a:p>
            <a:endParaRPr lang="en-US" dirty="0">
              <a:latin typeface="Goudy Old Style" pitchFamily="18" charset="0"/>
            </a:endParaRPr>
          </a:p>
          <a:p>
            <a:r>
              <a:rPr lang="en-US" dirty="0" smtClean="0">
                <a:latin typeface="Goudy Old Style" pitchFamily="18" charset="0"/>
              </a:rPr>
              <a:t>Being in CKI is as much or as little as you want it to be!</a:t>
            </a:r>
          </a:p>
          <a:p>
            <a:r>
              <a:rPr lang="en-US" dirty="0" smtClean="0">
                <a:latin typeface="Goudy Old Style" pitchFamily="18" charset="0"/>
              </a:rPr>
              <a:t>Take advantage of all CKI has to offer </a:t>
            </a:r>
            <a:r>
              <a:rPr lang="en-US" dirty="0" smtClean="0">
                <a:latin typeface="Goudy Old Style" pitchFamily="18" charset="0"/>
                <a:sym typeface="Wingdings" pitchFamily="2" charset="2"/>
              </a:rPr>
              <a:t></a:t>
            </a:r>
            <a:endParaRPr lang="en-US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Membership Orientation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Goudy Old Style" pitchFamily="18" charset="0"/>
              </a:rPr>
              <a:t>CKI Organizational Structure</a:t>
            </a:r>
          </a:p>
          <a:p>
            <a:r>
              <a:rPr lang="en-US" dirty="0" smtClean="0">
                <a:latin typeface="Goudy Old Style" pitchFamily="18" charset="0"/>
              </a:rPr>
              <a:t>The Tenants of CKI</a:t>
            </a:r>
          </a:p>
          <a:p>
            <a:r>
              <a:rPr lang="en-US" dirty="0" smtClean="0">
                <a:latin typeface="Goudy Old Style" pitchFamily="18" charset="0"/>
              </a:rPr>
              <a:t>The District Level</a:t>
            </a:r>
          </a:p>
          <a:p>
            <a:r>
              <a:rPr lang="en-US" dirty="0" smtClean="0">
                <a:latin typeface="Goudy Old Style" pitchFamily="18" charset="0"/>
              </a:rPr>
              <a:t>The International Level</a:t>
            </a:r>
          </a:p>
          <a:p>
            <a:r>
              <a:rPr lang="en-US" dirty="0" smtClean="0">
                <a:latin typeface="Goudy Old Style" pitchFamily="18" charset="0"/>
              </a:rPr>
              <a:t>Recruiting within CKI</a:t>
            </a:r>
          </a:p>
          <a:p>
            <a:r>
              <a:rPr lang="en-US" dirty="0" smtClean="0">
                <a:latin typeface="Goudy Old Style" pitchFamily="18" charset="0"/>
              </a:rPr>
              <a:t>Running an Event</a:t>
            </a:r>
          </a:p>
          <a:p>
            <a:r>
              <a:rPr lang="en-US" dirty="0" smtClean="0">
                <a:latin typeface="Goudy Old Style" pitchFamily="18" charset="0"/>
              </a:rPr>
              <a:t>Membership Opportunities</a:t>
            </a:r>
            <a:endParaRPr lang="en-US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Pop Quiz!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Goudy Old Style" pitchFamily="18" charset="0"/>
              </a:rPr>
              <a:t>Question</a:t>
            </a:r>
            <a:r>
              <a:rPr lang="en-US" dirty="0" smtClean="0">
                <a:latin typeface="Goudy Old Style" pitchFamily="18" charset="0"/>
              </a:rPr>
              <a:t>: Recite the CKI Pledge!</a:t>
            </a:r>
          </a:p>
          <a:p>
            <a:r>
              <a:rPr lang="en-US" b="1" dirty="0" smtClean="0">
                <a:latin typeface="Goudy Old Style" pitchFamily="18" charset="0"/>
              </a:rPr>
              <a:t>Answer</a:t>
            </a:r>
            <a:r>
              <a:rPr lang="en-US" dirty="0" smtClean="0">
                <a:latin typeface="Goudy Old Style" pitchFamily="18" charset="0"/>
              </a:rPr>
              <a:t>: I pledge to uphold the objects of Circle K International, to foster compassion and goodwill towards others through service and leadership, to develop my ability and the ability of all peoples, and to dedicate myself towards the realization of mankind’s potential.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CKI 101 Review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oudy Old Style" pitchFamily="18" charset="0"/>
              </a:rPr>
              <a:t>Circle K is the largest collegiate community service organization in the world, with over 15,000 students internationally, all dedicated to spreading our love of service, leadership and fellowship!</a:t>
            </a:r>
          </a:p>
          <a:p>
            <a:pPr>
              <a:buNone/>
            </a:pPr>
            <a:endParaRPr lang="en-US" dirty="0" smtClean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CKI “Structure”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oudy Old Style" pitchFamily="18" charset="0"/>
              </a:rPr>
              <a:t>Circle K is broken down into multiple organizational levels, because there are hundreds of CKI clubs throughout the world.</a:t>
            </a:r>
          </a:p>
          <a:p>
            <a:r>
              <a:rPr lang="en-US" dirty="0" smtClean="0">
                <a:latin typeface="Goudy Old Style" pitchFamily="18" charset="0"/>
              </a:rPr>
              <a:t>All of Circle K International is connected by the similarly organized structure that can be found through each level of CKI.</a:t>
            </a:r>
          </a:p>
          <a:p>
            <a:r>
              <a:rPr lang="en-US" dirty="0" smtClean="0">
                <a:latin typeface="Goudy Old Style" pitchFamily="18" charset="0"/>
              </a:rPr>
              <a:t>CKI’s organizational structure is based off of Kiwanis’ structure (although it is not exact)</a:t>
            </a:r>
            <a:endParaRPr lang="en-US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8" b="2289"/>
          <a:stretch/>
        </p:blipFill>
        <p:spPr>
          <a:xfrm>
            <a:off x="1676400" y="0"/>
            <a:ext cx="5952290" cy="6858000"/>
          </a:xfrm>
        </p:spPr>
      </p:pic>
    </p:spTree>
    <p:extLst>
      <p:ext uri="{BB962C8B-B14F-4D97-AF65-F5344CB8AC3E}">
        <p14:creationId xmlns:p14="http://schemas.microsoft.com/office/powerpoint/2010/main" val="416465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Member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oudy Old Style" pitchFamily="18" charset="0"/>
              </a:rPr>
              <a:t>The </a:t>
            </a:r>
            <a:r>
              <a:rPr lang="en-US" b="1" dirty="0" smtClean="0">
                <a:latin typeface="Goudy Old Style" pitchFamily="18" charset="0"/>
              </a:rPr>
              <a:t>most important part </a:t>
            </a:r>
            <a:r>
              <a:rPr lang="en-US" dirty="0" smtClean="0">
                <a:latin typeface="Goudy Old Style" pitchFamily="18" charset="0"/>
              </a:rPr>
              <a:t>of CKI</a:t>
            </a:r>
          </a:p>
          <a:p>
            <a:r>
              <a:rPr lang="en-US" dirty="0" smtClean="0">
                <a:latin typeface="Goudy Old Style" pitchFamily="18" charset="0"/>
              </a:rPr>
              <a:t>Any person who pays their dues is </a:t>
            </a:r>
            <a:r>
              <a:rPr lang="en-US" b="1" dirty="0" smtClean="0">
                <a:latin typeface="Goudy Old Style" pitchFamily="18" charset="0"/>
              </a:rPr>
              <a:t>a member</a:t>
            </a:r>
          </a:p>
          <a:p>
            <a:r>
              <a:rPr lang="en-US" dirty="0" smtClean="0">
                <a:latin typeface="Goudy Old Style" pitchFamily="18" charset="0"/>
              </a:rPr>
              <a:t>Does the service</a:t>
            </a:r>
          </a:p>
          <a:p>
            <a:r>
              <a:rPr lang="en-US" dirty="0" smtClean="0">
                <a:latin typeface="Goudy Old Style" pitchFamily="18" charset="0"/>
              </a:rPr>
              <a:t>Every “leader” in CKI is also a </a:t>
            </a:r>
            <a:r>
              <a:rPr lang="en-US" b="1" dirty="0" smtClean="0">
                <a:latin typeface="Goudy Old Style" pitchFamily="18" charset="0"/>
              </a:rPr>
              <a:t>member</a:t>
            </a:r>
            <a:endParaRPr lang="en-US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Club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Goudy Old Style" pitchFamily="18" charset="0"/>
              </a:rPr>
              <a:t>Board of Officers</a:t>
            </a:r>
            <a:r>
              <a:rPr lang="en-US" dirty="0" smtClean="0">
                <a:latin typeface="Goudy Old Style" pitchFamily="18" charset="0"/>
              </a:rPr>
              <a:t>: The leaders of the club and the ones who organize most/all of the events.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Executive Board: President, VP, Secretary, Treasurer (typically elected)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Appointed Board: Committee Chairs (typically appointed by executive board)</a:t>
            </a:r>
          </a:p>
          <a:p>
            <a:r>
              <a:rPr lang="en-US" b="1" dirty="0" smtClean="0">
                <a:latin typeface="Goudy Old Style" pitchFamily="18" charset="0"/>
              </a:rPr>
              <a:t>General Membership: </a:t>
            </a:r>
            <a:r>
              <a:rPr lang="en-US" dirty="0" smtClean="0">
                <a:latin typeface="Goudy Old Style" pitchFamily="18" charset="0"/>
              </a:rPr>
              <a:t>All the members within that club.</a:t>
            </a:r>
            <a:endParaRPr lang="en-US" b="1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Division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Goudy Old Style" pitchFamily="18" charset="0"/>
              </a:rPr>
              <a:t>NOT ALL DISTRICTS HAVE DIVISIONS.</a:t>
            </a:r>
          </a:p>
          <a:p>
            <a:r>
              <a:rPr lang="en-US" dirty="0" smtClean="0">
                <a:latin typeface="Goudy Old Style" pitchFamily="18" charset="0"/>
              </a:rPr>
              <a:t>A </a:t>
            </a:r>
            <a:r>
              <a:rPr lang="en-US" b="1" dirty="0" smtClean="0">
                <a:latin typeface="Goudy Old Style" pitchFamily="18" charset="0"/>
              </a:rPr>
              <a:t>division</a:t>
            </a:r>
            <a:r>
              <a:rPr lang="en-US" dirty="0" smtClean="0">
                <a:latin typeface="Goudy Old Style" pitchFamily="18" charset="0"/>
              </a:rPr>
              <a:t> encompasses several clubs in a local area.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Can be between 2 to 8 clubs</a:t>
            </a:r>
          </a:p>
          <a:p>
            <a:r>
              <a:rPr lang="en-US" dirty="0" smtClean="0">
                <a:latin typeface="Goudy Old Style" pitchFamily="18" charset="0"/>
              </a:rPr>
              <a:t>Led by a </a:t>
            </a:r>
            <a:r>
              <a:rPr lang="en-US" b="1" dirty="0" smtClean="0">
                <a:latin typeface="Goudy Old Style" pitchFamily="18" charset="0"/>
              </a:rPr>
              <a:t>Lieutenant Governor</a:t>
            </a:r>
            <a:endParaRPr lang="en-US" dirty="0" smtClean="0">
              <a:latin typeface="Goudy Old Style" pitchFamily="18" charset="0"/>
            </a:endParaRPr>
          </a:p>
          <a:p>
            <a:pPr lvl="1"/>
            <a:r>
              <a:rPr lang="en-US" dirty="0" smtClean="0">
                <a:latin typeface="Goudy Old Style" pitchFamily="18" charset="0"/>
              </a:rPr>
              <a:t>Organizes division events and division council meetings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Communicates with division leaders in other Kiwanis Family Branches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Represents the club on higher levels</a:t>
            </a:r>
            <a:endParaRPr lang="en-US" dirty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 CKI Template">
  <a:themeElements>
    <a:clrScheme name="CK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3B1CC"/>
      </a:accent1>
      <a:accent2>
        <a:srgbClr val="90D7E7"/>
      </a:accent2>
      <a:accent3>
        <a:srgbClr val="E0684B"/>
      </a:accent3>
      <a:accent4>
        <a:srgbClr val="A71930"/>
      </a:accent4>
      <a:accent5>
        <a:srgbClr val="7AB800"/>
      </a:accent5>
      <a:accent6>
        <a:srgbClr val="E98300"/>
      </a:accent6>
      <a:hlink>
        <a:srgbClr val="0000FF"/>
      </a:hlink>
      <a:folHlink>
        <a:srgbClr val="800080"/>
      </a:folHlink>
    </a:clrScheme>
    <a:fontScheme name="CKI">
      <a:majorFont>
        <a:latin typeface="Century Gothic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GACKI Template</Template>
  <TotalTime>706</TotalTime>
  <Words>655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GA CKI Template</vt:lpstr>
      <vt:lpstr>CKI Structure</vt:lpstr>
      <vt:lpstr>Membership Orientation</vt:lpstr>
      <vt:lpstr>Pop Quiz!</vt:lpstr>
      <vt:lpstr>CKI 101 Review</vt:lpstr>
      <vt:lpstr>The CKI “Structure”</vt:lpstr>
      <vt:lpstr>PowerPoint Presentation</vt:lpstr>
      <vt:lpstr>The Member</vt:lpstr>
      <vt:lpstr>The Club</vt:lpstr>
      <vt:lpstr>The Division</vt:lpstr>
      <vt:lpstr>The District</vt:lpstr>
      <vt:lpstr>The Subregion </vt:lpstr>
      <vt:lpstr>Are all Districts Subregioned?</vt:lpstr>
      <vt:lpstr>Subregion versus Region</vt:lpstr>
      <vt:lpstr>International</vt:lpstr>
      <vt:lpstr>Where do you fit in?</vt:lpstr>
      <vt:lpstr>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CKI 101</dc:title>
  <dc:creator>Lukito</dc:creator>
  <cp:lastModifiedBy>Brittany</cp:lastModifiedBy>
  <cp:revision>12</cp:revision>
  <dcterms:created xsi:type="dcterms:W3CDTF">2012-05-23T01:44:02Z</dcterms:created>
  <dcterms:modified xsi:type="dcterms:W3CDTF">2013-01-28T04:58:09Z</dcterms:modified>
</cp:coreProperties>
</file>