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red megaphone.png"/>
          <p:cNvPicPr>
            <a:picLocks noChangeAspect="1"/>
          </p:cNvPicPr>
          <p:nvPr userDrawn="1"/>
        </p:nvPicPr>
        <p:blipFill>
          <a:blip r:embed="rId2" cstate="print"/>
          <a:stretch>
            <a:fillRect/>
          </a:stretch>
        </p:blipFill>
        <p:spPr>
          <a:xfrm>
            <a:off x="0" y="0"/>
            <a:ext cx="9144000" cy="2410046"/>
          </a:xfrm>
          <a:prstGeom prst="rect">
            <a:avLst/>
          </a:prstGeom>
        </p:spPr>
      </p:pic>
      <p:sp>
        <p:nvSpPr>
          <p:cNvPr id="11" name="Title 1"/>
          <p:cNvSpPr txBox="1">
            <a:spLocks/>
          </p:cNvSpPr>
          <p:nvPr userDrawn="1"/>
        </p:nvSpPr>
        <p:spPr>
          <a:xfrm>
            <a:off x="6705600" y="311578"/>
            <a:ext cx="21336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8200" dirty="0">
                <a:solidFill>
                  <a:schemeClr val="bg1"/>
                </a:solidFill>
                <a:latin typeface="Century Gothic" pitchFamily="34" charset="0"/>
                <a:ea typeface="+mj-ea"/>
                <a:cs typeface="+mj-cs"/>
              </a:rPr>
              <a:t>C</a:t>
            </a:r>
            <a:r>
              <a:rPr kumimoji="0" lang="en-US" sz="8200" b="0" i="0" u="none" strike="noStrike" kern="1200" cap="none" spc="0" normalizeH="0" baseline="0" noProof="0" dirty="0" smtClean="0">
                <a:ln>
                  <a:noFill/>
                </a:ln>
                <a:solidFill>
                  <a:schemeClr val="bg1"/>
                </a:solidFill>
                <a:effectLst/>
                <a:uLnTx/>
                <a:uFillTx/>
                <a:latin typeface="Century Gothic" pitchFamily="34" charset="0"/>
                <a:ea typeface="+mj-ea"/>
                <a:cs typeface="+mj-cs"/>
              </a:rPr>
              <a:t>KI</a:t>
            </a:r>
          </a:p>
        </p:txBody>
      </p:sp>
      <p:sp>
        <p:nvSpPr>
          <p:cNvPr id="12" name="Title 1"/>
          <p:cNvSpPr txBox="1">
            <a:spLocks/>
          </p:cNvSpPr>
          <p:nvPr userDrawn="1"/>
        </p:nvSpPr>
        <p:spPr>
          <a:xfrm>
            <a:off x="6781800" y="1324403"/>
            <a:ext cx="1981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250" b="0" i="0" u="none" strike="noStrike" kern="1200" cap="none" spc="0" normalizeH="0" baseline="0" noProof="0" dirty="0" smtClean="0">
                <a:ln>
                  <a:noFill/>
                </a:ln>
                <a:solidFill>
                  <a:schemeClr val="bg1"/>
                </a:solidFill>
                <a:effectLst/>
                <a:uLnTx/>
                <a:uFillTx/>
                <a:latin typeface="Century Gothic" pitchFamily="34" charset="0"/>
                <a:ea typeface="+mj-ea"/>
                <a:cs typeface="+mj-cs"/>
              </a:rPr>
              <a:t>Circle</a:t>
            </a:r>
            <a:r>
              <a:rPr kumimoji="0" lang="en-US" sz="1250" b="0" i="0" u="none" strike="noStrike" kern="1200" cap="none" spc="0" normalizeH="0" noProof="0" dirty="0" smtClean="0">
                <a:ln>
                  <a:noFill/>
                </a:ln>
                <a:solidFill>
                  <a:schemeClr val="bg1"/>
                </a:solidFill>
                <a:effectLst/>
                <a:uLnTx/>
                <a:uFillTx/>
                <a:latin typeface="Century Gothic" pitchFamily="34" charset="0"/>
                <a:ea typeface="+mj-ea"/>
                <a:cs typeface="+mj-cs"/>
              </a:rPr>
              <a:t> K International</a:t>
            </a:r>
            <a:endParaRPr kumimoji="0" lang="en-US" sz="1250" b="0" i="0" u="none" strike="noStrike" kern="1200" cap="none" spc="0" normalizeH="0" baseline="0" noProof="0" dirty="0" smtClean="0">
              <a:ln>
                <a:noFill/>
              </a:ln>
              <a:solidFill>
                <a:schemeClr val="bg1"/>
              </a:solidFill>
              <a:effectLst/>
              <a:uLnTx/>
              <a:uFillTx/>
              <a:latin typeface="Century Gothic" pitchFamily="34" charset="0"/>
              <a:ea typeface="+mj-ea"/>
              <a:cs typeface="+mj-cs"/>
            </a:endParaRPr>
          </a:p>
        </p:txBody>
      </p:sp>
      <p:sp>
        <p:nvSpPr>
          <p:cNvPr id="2" name="Title 1"/>
          <p:cNvSpPr>
            <a:spLocks noGrp="1"/>
          </p:cNvSpPr>
          <p:nvPr>
            <p:ph type="ctrTitle"/>
          </p:nvPr>
        </p:nvSpPr>
        <p:spPr>
          <a:xfrm>
            <a:off x="685800" y="2743200"/>
            <a:ext cx="7772400" cy="1470025"/>
          </a:xfrm>
        </p:spPr>
        <p:txBody>
          <a:bodyPr>
            <a:noAutofit/>
          </a:bodyPr>
          <a:lstStyle>
            <a:lvl1pPr>
              <a:defRPr sz="4800" b="1"/>
            </a:lvl1pPr>
          </a:lstStyle>
          <a:p>
            <a:r>
              <a:rPr lang="en-US" smtClean="0"/>
              <a:t>Click to edit Master title style</a:t>
            </a:r>
            <a:endParaRPr lang="en-US" dirty="0"/>
          </a:p>
        </p:txBody>
      </p:sp>
      <p:sp>
        <p:nvSpPr>
          <p:cNvPr id="3" name="Subtitle 2"/>
          <p:cNvSpPr>
            <a:spLocks noGrp="1"/>
          </p:cNvSpPr>
          <p:nvPr>
            <p:ph type="subTitle" idx="1"/>
          </p:nvPr>
        </p:nvSpPr>
        <p:spPr>
          <a:xfrm>
            <a:off x="914400" y="4343400"/>
            <a:ext cx="7315200" cy="1295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02C939-2374-4062-9051-7D62B7E1F9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377742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2C939-2374-4062-9051-7D62B7E1F9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33890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2C939-2374-4062-9051-7D62B7E1F9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286426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red megaphone.png"/>
          <p:cNvPicPr>
            <a:picLocks noChangeAspect="1"/>
          </p:cNvPicPr>
          <p:nvPr userDrawn="1"/>
        </p:nvPicPr>
        <p:blipFill rotWithShape="1">
          <a:blip r:embed="rId2" cstate="print">
            <a:duotone>
              <a:schemeClr val="accent5">
                <a:shade val="45000"/>
                <a:satMod val="135000"/>
              </a:schemeClr>
              <a:prstClr val="white"/>
            </a:duotone>
          </a:blip>
          <a:srcRect b="19392"/>
          <a:stretch/>
        </p:blipFill>
        <p:spPr>
          <a:xfrm rot="10800000">
            <a:off x="0" y="0"/>
            <a:ext cx="9144000" cy="194268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02C939-2374-4062-9051-7D62B7E1F9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44258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descr="red megaphone.png"/>
          <p:cNvPicPr>
            <a:picLocks noChangeAspect="1"/>
          </p:cNvPicPr>
          <p:nvPr userDrawn="1"/>
        </p:nvPicPr>
        <p:blipFill>
          <a:blip r:embed="rId2" cstate="print">
            <a:duotone>
              <a:schemeClr val="accent2">
                <a:shade val="45000"/>
                <a:satMod val="135000"/>
              </a:schemeClr>
              <a:prstClr val="white"/>
            </a:duotone>
          </a:blip>
          <a:stretch>
            <a:fillRect/>
          </a:stretch>
        </p:blipFill>
        <p:spPr>
          <a:xfrm>
            <a:off x="0" y="0"/>
            <a:ext cx="9144000" cy="2410046"/>
          </a:xfrm>
          <a:prstGeom prst="rect">
            <a:avLst/>
          </a:prstGeom>
        </p:spPr>
      </p:pic>
      <p:sp>
        <p:nvSpPr>
          <p:cNvPr id="2" name="Title 1"/>
          <p:cNvSpPr>
            <a:spLocks noGrp="1"/>
          </p:cNvSpPr>
          <p:nvPr>
            <p:ph type="title"/>
          </p:nvPr>
        </p:nvSpPr>
        <p:spPr>
          <a:xfrm>
            <a:off x="685800" y="28956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85800" y="4267200"/>
            <a:ext cx="7772400"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2C939-2374-4062-9051-7D62B7E1F9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283600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red megaphone.png"/>
          <p:cNvPicPr>
            <a:picLocks noChangeAspect="1"/>
          </p:cNvPicPr>
          <p:nvPr userDrawn="1"/>
        </p:nvPicPr>
        <p:blipFill rotWithShape="1">
          <a:blip r:embed="rId2" cstate="print">
            <a:duotone>
              <a:schemeClr val="accent5">
                <a:shade val="45000"/>
                <a:satMod val="135000"/>
              </a:schemeClr>
              <a:prstClr val="white"/>
            </a:duotone>
          </a:blip>
          <a:srcRect b="19392"/>
          <a:stretch/>
        </p:blipFill>
        <p:spPr>
          <a:xfrm rot="10800000">
            <a:off x="0" y="0"/>
            <a:ext cx="9144000" cy="194268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02C939-2374-4062-9051-7D62B7E1F9CF}"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417385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red megaphone.png"/>
          <p:cNvPicPr>
            <a:picLocks noChangeAspect="1"/>
          </p:cNvPicPr>
          <p:nvPr userDrawn="1"/>
        </p:nvPicPr>
        <p:blipFill rotWithShape="1">
          <a:blip r:embed="rId2" cstate="print">
            <a:duotone>
              <a:schemeClr val="accent5">
                <a:shade val="45000"/>
                <a:satMod val="135000"/>
              </a:schemeClr>
              <a:prstClr val="white"/>
            </a:duotone>
          </a:blip>
          <a:srcRect b="19392"/>
          <a:stretch/>
        </p:blipFill>
        <p:spPr>
          <a:xfrm rot="10800000">
            <a:off x="0" y="0"/>
            <a:ext cx="9144000" cy="194268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4040188" cy="639762"/>
          </a:xfrm>
          <a:solidFill>
            <a:schemeClr val="accent3"/>
          </a:solidFill>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199"/>
            <a:ext cx="4040188" cy="3763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1752600"/>
            <a:ext cx="4041775" cy="639762"/>
          </a:xfrm>
          <a:solidFill>
            <a:schemeClr val="accent1"/>
          </a:solidFill>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62199"/>
            <a:ext cx="4041775" cy="3763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02C939-2374-4062-9051-7D62B7E1F9CF}"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93793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red megaphone.png"/>
          <p:cNvPicPr>
            <a:picLocks noChangeAspect="1"/>
          </p:cNvPicPr>
          <p:nvPr userDrawn="1"/>
        </p:nvPicPr>
        <p:blipFill rotWithShape="1">
          <a:blip r:embed="rId2" cstate="print">
            <a:duotone>
              <a:schemeClr val="accent5">
                <a:shade val="45000"/>
                <a:satMod val="135000"/>
              </a:schemeClr>
              <a:prstClr val="white"/>
            </a:duotone>
          </a:blip>
          <a:srcRect b="19392"/>
          <a:stretch/>
        </p:blipFill>
        <p:spPr>
          <a:xfrm rot="10800000">
            <a:off x="0" y="0"/>
            <a:ext cx="9144000" cy="194268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02C939-2374-4062-9051-7D62B7E1F9CF}"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248222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2C939-2374-4062-9051-7D62B7E1F9CF}"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68912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red megaphone.png"/>
          <p:cNvPicPr>
            <a:picLocks noChangeAspect="1"/>
          </p:cNvPicPr>
          <p:nvPr userDrawn="1"/>
        </p:nvPicPr>
        <p:blipFill rotWithShape="1">
          <a:blip r:embed="rId2" cstate="print">
            <a:duotone>
              <a:schemeClr val="accent6">
                <a:shade val="45000"/>
                <a:satMod val="135000"/>
              </a:schemeClr>
              <a:prstClr val="white"/>
            </a:duotone>
          </a:blip>
          <a:srcRect b="19392"/>
          <a:stretch/>
        </p:blipFill>
        <p:spPr>
          <a:xfrm rot="10800000">
            <a:off x="0" y="0"/>
            <a:ext cx="9144000" cy="1942686"/>
          </a:xfrm>
          <a:prstGeom prst="rect">
            <a:avLst/>
          </a:prstGeom>
        </p:spPr>
      </p:pic>
      <p:sp>
        <p:nvSpPr>
          <p:cNvPr id="2" name="Title 1"/>
          <p:cNvSpPr>
            <a:spLocks noGrp="1"/>
          </p:cNvSpPr>
          <p:nvPr>
            <p:ph type="title"/>
          </p:nvPr>
        </p:nvSpPr>
        <p:spPr>
          <a:xfrm>
            <a:off x="457200" y="273050"/>
            <a:ext cx="3008313" cy="12509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2C939-2374-4062-9051-7D62B7E1F9CF}"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381851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red megaphone.png"/>
          <p:cNvPicPr>
            <a:picLocks noChangeAspect="1"/>
          </p:cNvPicPr>
          <p:nvPr userDrawn="1"/>
        </p:nvPicPr>
        <p:blipFill rotWithShape="1">
          <a:blip r:embed="rId2" cstate="print">
            <a:duotone>
              <a:schemeClr val="accent6">
                <a:shade val="45000"/>
                <a:satMod val="135000"/>
              </a:schemeClr>
              <a:prstClr val="white"/>
            </a:duotone>
          </a:blip>
          <a:srcRect b="19392"/>
          <a:stretch/>
        </p:blipFill>
        <p:spPr>
          <a:xfrm rot="10800000">
            <a:off x="0" y="0"/>
            <a:ext cx="9144000" cy="1942686"/>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2C939-2374-4062-9051-7D62B7E1F9CF}"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552A6-B101-42AC-817D-A617C463B0CB}" type="slidenum">
              <a:rPr lang="en-US" smtClean="0"/>
              <a:t>‹#›</a:t>
            </a:fld>
            <a:endParaRPr lang="en-US"/>
          </a:p>
        </p:txBody>
      </p:sp>
    </p:spTree>
    <p:extLst>
      <p:ext uri="{BB962C8B-B14F-4D97-AF65-F5344CB8AC3E}">
        <p14:creationId xmlns:p14="http://schemas.microsoft.com/office/powerpoint/2010/main" val="3783473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2C939-2374-4062-9051-7D62B7E1F9CF}" type="datetimeFigureOut">
              <a:rPr lang="en-US" smtClean="0"/>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552A6-B101-42AC-817D-A617C463B0CB}" type="slidenum">
              <a:rPr lang="en-US" smtClean="0"/>
              <a:t>‹#›</a:t>
            </a:fld>
            <a:endParaRPr lang="en-US"/>
          </a:p>
        </p:txBody>
      </p:sp>
    </p:spTree>
    <p:extLst>
      <p:ext uri="{BB962C8B-B14F-4D97-AF65-F5344CB8AC3E}">
        <p14:creationId xmlns:p14="http://schemas.microsoft.com/office/powerpoint/2010/main" val="2792408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CKI 101-</a:t>
            </a:r>
            <a:br>
              <a:rPr lang="en-US" dirty="0" smtClean="0"/>
            </a:br>
            <a:r>
              <a:rPr lang="en-US" dirty="0" smtClean="0"/>
              <a:t>The Club’s Operation</a:t>
            </a:r>
            <a:endParaRPr lang="en-US" dirty="0"/>
          </a:p>
        </p:txBody>
      </p:sp>
      <p:sp>
        <p:nvSpPr>
          <p:cNvPr id="3" name="Subtitle 2"/>
          <p:cNvSpPr>
            <a:spLocks noGrp="1"/>
          </p:cNvSpPr>
          <p:nvPr>
            <p:ph type="subTitle" idx="1"/>
          </p:nvPr>
        </p:nvSpPr>
        <p:spPr/>
        <p:txBody>
          <a:bodyPr/>
          <a:lstStyle/>
          <a:p>
            <a:r>
              <a:rPr lang="en-US" dirty="0" smtClean="0"/>
              <a:t>Week 2</a:t>
            </a:r>
            <a:endParaRPr lang="en-US" dirty="0"/>
          </a:p>
        </p:txBody>
      </p:sp>
      <p:pic>
        <p:nvPicPr>
          <p:cNvPr id="4" name="Picture 3" descr="red megaphone.png"/>
          <p:cNvPicPr>
            <a:picLocks noChangeAspect="1"/>
          </p:cNvPicPr>
          <p:nvPr/>
        </p:nvPicPr>
        <p:blipFill>
          <a:blip r:embed="rId2" cstate="print"/>
          <a:stretch>
            <a:fillRect/>
          </a:stretch>
        </p:blipFill>
        <p:spPr>
          <a:xfrm>
            <a:off x="0" y="0"/>
            <a:ext cx="9144000" cy="2410046"/>
          </a:xfrm>
          <a:prstGeom prst="rect">
            <a:avLst/>
          </a:prstGeom>
        </p:spPr>
      </p:pic>
      <p:sp>
        <p:nvSpPr>
          <p:cNvPr id="5" name="Title 1"/>
          <p:cNvSpPr txBox="1">
            <a:spLocks/>
          </p:cNvSpPr>
          <p:nvPr/>
        </p:nvSpPr>
        <p:spPr>
          <a:xfrm>
            <a:off x="6705600" y="311578"/>
            <a:ext cx="21336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8200" dirty="0">
                <a:solidFill>
                  <a:schemeClr val="bg1"/>
                </a:solidFill>
                <a:latin typeface="Century Gothic" pitchFamily="34" charset="0"/>
                <a:ea typeface="+mj-ea"/>
                <a:cs typeface="+mj-cs"/>
              </a:rPr>
              <a:t>C</a:t>
            </a:r>
            <a:r>
              <a:rPr kumimoji="0" lang="en-US" sz="8200" b="0" i="0" u="none" strike="noStrike" kern="1200" cap="none" spc="0" normalizeH="0" baseline="0" noProof="0" dirty="0" smtClean="0">
                <a:ln>
                  <a:noFill/>
                </a:ln>
                <a:solidFill>
                  <a:schemeClr val="bg1"/>
                </a:solidFill>
                <a:effectLst/>
                <a:uLnTx/>
                <a:uFillTx/>
                <a:latin typeface="Century Gothic" pitchFamily="34" charset="0"/>
                <a:ea typeface="+mj-ea"/>
                <a:cs typeface="+mj-cs"/>
              </a:rPr>
              <a:t>KI</a:t>
            </a:r>
          </a:p>
        </p:txBody>
      </p:sp>
      <p:sp>
        <p:nvSpPr>
          <p:cNvPr id="6" name="Title 1"/>
          <p:cNvSpPr txBox="1">
            <a:spLocks/>
          </p:cNvSpPr>
          <p:nvPr/>
        </p:nvSpPr>
        <p:spPr>
          <a:xfrm>
            <a:off x="6781800" y="1324403"/>
            <a:ext cx="1981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250" b="0" i="0" u="none" strike="noStrike" kern="1200" cap="none" spc="0" normalizeH="0" baseline="0" noProof="0" dirty="0" smtClean="0">
                <a:ln>
                  <a:noFill/>
                </a:ln>
                <a:solidFill>
                  <a:schemeClr val="bg1"/>
                </a:solidFill>
                <a:effectLst/>
                <a:uLnTx/>
                <a:uFillTx/>
                <a:latin typeface="Century Gothic" pitchFamily="34" charset="0"/>
                <a:ea typeface="+mj-ea"/>
                <a:cs typeface="+mj-cs"/>
              </a:rPr>
              <a:t>Circle</a:t>
            </a:r>
            <a:r>
              <a:rPr kumimoji="0" lang="en-US" sz="1250" b="0" i="0" u="none" strike="noStrike" kern="1200" cap="none" spc="0" normalizeH="0" noProof="0" dirty="0" smtClean="0">
                <a:ln>
                  <a:noFill/>
                </a:ln>
                <a:solidFill>
                  <a:schemeClr val="bg1"/>
                </a:solidFill>
                <a:effectLst/>
                <a:uLnTx/>
                <a:uFillTx/>
                <a:latin typeface="Century Gothic" pitchFamily="34" charset="0"/>
                <a:ea typeface="+mj-ea"/>
                <a:cs typeface="+mj-cs"/>
              </a:rPr>
              <a:t> K International</a:t>
            </a:r>
            <a:endParaRPr kumimoji="0" lang="en-US" sz="1250" b="0" i="0" u="none" strike="noStrike" kern="1200" cap="none" spc="0" normalizeH="0" baseline="0" noProof="0" dirty="0" smtClean="0">
              <a:ln>
                <a:noFill/>
              </a:ln>
              <a:solidFill>
                <a:schemeClr val="bg1"/>
              </a:solidFill>
              <a:effectLst/>
              <a:uLnTx/>
              <a:uFillTx/>
              <a:latin typeface="Century Gothic" pitchFamily="34" charset="0"/>
              <a:ea typeface="+mj-ea"/>
              <a:cs typeface="+mj-cs"/>
            </a:endParaRPr>
          </a:p>
        </p:txBody>
      </p:sp>
    </p:spTree>
    <p:extLst>
      <p:ext uri="{BB962C8B-B14F-4D97-AF65-F5344CB8AC3E}">
        <p14:creationId xmlns:p14="http://schemas.microsoft.com/office/powerpoint/2010/main" val="224816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Educational Program</a:t>
            </a:r>
            <a:endParaRPr lang="en-US" dirty="0"/>
          </a:p>
        </p:txBody>
      </p:sp>
      <p:sp>
        <p:nvSpPr>
          <p:cNvPr id="5" name="Text Placeholder 4"/>
          <p:cNvSpPr>
            <a:spLocks noGrp="1"/>
          </p:cNvSpPr>
          <p:nvPr>
            <p:ph type="body" idx="1"/>
          </p:nvPr>
        </p:nvSpPr>
        <p:spPr/>
        <p:txBody>
          <a:bodyPr/>
          <a:lstStyle/>
          <a:p>
            <a:r>
              <a:rPr lang="en-US"/>
              <a:t>Use the following agenda to present this educational program to your potential members.</a:t>
            </a:r>
            <a:endParaRPr lang="en-US" dirty="0"/>
          </a:p>
        </p:txBody>
      </p:sp>
      <p:pic>
        <p:nvPicPr>
          <p:cNvPr id="9" name="Picture 8" descr="red megaphone.png"/>
          <p:cNvPicPr>
            <a:picLocks noChangeAspect="1"/>
          </p:cNvPicPr>
          <p:nvPr/>
        </p:nvPicPr>
        <p:blipFill>
          <a:blip r:embed="rId2" cstate="print">
            <a:duotone>
              <a:schemeClr val="accent2">
                <a:shade val="45000"/>
                <a:satMod val="135000"/>
              </a:schemeClr>
              <a:prstClr val="white"/>
            </a:duotone>
          </a:blip>
          <a:stretch>
            <a:fillRect/>
          </a:stretch>
        </p:blipFill>
        <p:spPr>
          <a:xfrm>
            <a:off x="0" y="0"/>
            <a:ext cx="9144000" cy="2410046"/>
          </a:xfrm>
          <a:prstGeom prst="rect">
            <a:avLst/>
          </a:prstGeom>
        </p:spPr>
      </p:pic>
    </p:spTree>
    <p:extLst>
      <p:ext uri="{BB962C8B-B14F-4D97-AF65-F5344CB8AC3E}">
        <p14:creationId xmlns:p14="http://schemas.microsoft.com/office/powerpoint/2010/main" val="2238268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ed megaphone.png"/>
          <p:cNvPicPr>
            <a:picLocks noChangeAspect="1"/>
          </p:cNvPicPr>
          <p:nvPr/>
        </p:nvPicPr>
        <p:blipFill rotWithShape="1">
          <a:blip r:embed="rId2" cstate="print">
            <a:duotone>
              <a:schemeClr val="accent5">
                <a:shade val="45000"/>
                <a:satMod val="135000"/>
              </a:schemeClr>
              <a:prstClr val="white"/>
            </a:duotone>
          </a:blip>
          <a:srcRect b="19392"/>
          <a:stretch/>
        </p:blipFill>
        <p:spPr>
          <a:xfrm rot="10800000">
            <a:off x="0" y="0"/>
            <a:ext cx="9144000" cy="1942686"/>
          </a:xfrm>
          <a:prstGeom prst="rect">
            <a:avLst/>
          </a:prstGeom>
        </p:spPr>
      </p:pic>
      <p:sp>
        <p:nvSpPr>
          <p:cNvPr id="4" name="Title 3"/>
          <p:cNvSpPr>
            <a:spLocks noGrp="1"/>
          </p:cNvSpPr>
          <p:nvPr>
            <p:ph type="title"/>
          </p:nvPr>
        </p:nvSpPr>
        <p:spPr/>
        <p:txBody>
          <a:bodyPr>
            <a:normAutofit fontScale="90000"/>
          </a:bodyPr>
          <a:lstStyle/>
          <a:p>
            <a:r>
              <a:rPr lang="en-US" dirty="0" smtClean="0"/>
              <a:t>CKI’s Relationship with Kiwanis</a:t>
            </a:r>
            <a:endParaRPr lang="en-US" dirty="0"/>
          </a:p>
        </p:txBody>
      </p:sp>
      <p:sp>
        <p:nvSpPr>
          <p:cNvPr id="5" name="Content Placeholder 4"/>
          <p:cNvSpPr>
            <a:spLocks noGrp="1"/>
          </p:cNvSpPr>
          <p:nvPr>
            <p:ph idx="1"/>
          </p:nvPr>
        </p:nvSpPr>
        <p:spPr/>
        <p:txBody>
          <a:bodyPr/>
          <a:lstStyle/>
          <a:p>
            <a:r>
              <a:rPr lang="en-US" dirty="0" smtClean="0"/>
              <a:t>Discuss the connection between CKI and your sponsoring Kiwanis club</a:t>
            </a:r>
          </a:p>
          <a:p>
            <a:r>
              <a:rPr lang="en-US" dirty="0" smtClean="0"/>
              <a:t>Discuss the benefits of this relationship</a:t>
            </a:r>
            <a:endParaRPr lang="en-US" dirty="0"/>
          </a:p>
        </p:txBody>
      </p:sp>
    </p:spTree>
    <p:extLst>
      <p:ext uri="{BB962C8B-B14F-4D97-AF65-F5344CB8AC3E}">
        <p14:creationId xmlns:p14="http://schemas.microsoft.com/office/powerpoint/2010/main" val="3403495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Club</a:t>
            </a:r>
            <a:endParaRPr lang="en-US" dirty="0"/>
          </a:p>
        </p:txBody>
      </p:sp>
      <p:sp>
        <p:nvSpPr>
          <p:cNvPr id="3" name="Content Placeholder 2"/>
          <p:cNvSpPr>
            <a:spLocks noGrp="1"/>
          </p:cNvSpPr>
          <p:nvPr>
            <p:ph idx="1"/>
          </p:nvPr>
        </p:nvSpPr>
        <p:spPr/>
        <p:txBody>
          <a:bodyPr/>
          <a:lstStyle/>
          <a:p>
            <a:r>
              <a:rPr lang="en-US" dirty="0" smtClean="0"/>
              <a:t>Discuss the club officers and their duties</a:t>
            </a:r>
          </a:p>
          <a:p>
            <a:r>
              <a:rPr lang="en-US" dirty="0" smtClean="0"/>
              <a:t>Outline the committee structure and each committee’s responsibilities</a:t>
            </a:r>
          </a:p>
          <a:p>
            <a:r>
              <a:rPr lang="en-US" dirty="0" smtClean="0"/>
              <a:t>Discuss the difference between board meetings and club meetings</a:t>
            </a:r>
          </a:p>
          <a:p>
            <a:r>
              <a:rPr lang="en-US" dirty="0" smtClean="0"/>
              <a:t>Describe how club decision are made and member’s involvement with the decision making</a:t>
            </a:r>
            <a:endParaRPr lang="en-US" dirty="0"/>
          </a:p>
        </p:txBody>
      </p:sp>
    </p:spTree>
    <p:extLst>
      <p:ext uri="{BB962C8B-B14F-4D97-AF65-F5344CB8AC3E}">
        <p14:creationId xmlns:p14="http://schemas.microsoft.com/office/powerpoint/2010/main" val="293506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Faculty and/or Kiwanis Advisor</a:t>
            </a:r>
            <a:endParaRPr lang="en-US" dirty="0"/>
          </a:p>
        </p:txBody>
      </p:sp>
      <p:sp>
        <p:nvSpPr>
          <p:cNvPr id="3" name="Content Placeholder 2"/>
          <p:cNvSpPr>
            <a:spLocks noGrp="1"/>
          </p:cNvSpPr>
          <p:nvPr>
            <p:ph idx="1"/>
          </p:nvPr>
        </p:nvSpPr>
        <p:spPr/>
        <p:txBody>
          <a:bodyPr/>
          <a:lstStyle/>
          <a:p>
            <a:r>
              <a:rPr lang="en-US" dirty="0" smtClean="0"/>
              <a:t>Discuss your faculty and/or Kiwanis advisor’s relationship to the club</a:t>
            </a:r>
            <a:endParaRPr lang="en-US" dirty="0"/>
          </a:p>
        </p:txBody>
      </p:sp>
    </p:spTree>
    <p:extLst>
      <p:ext uri="{BB962C8B-B14F-4D97-AF65-F5344CB8AC3E}">
        <p14:creationId xmlns:p14="http://schemas.microsoft.com/office/powerpoint/2010/main" val="2672843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History</a:t>
            </a:r>
            <a:endParaRPr lang="en-US" dirty="0"/>
          </a:p>
        </p:txBody>
      </p:sp>
      <p:sp>
        <p:nvSpPr>
          <p:cNvPr id="3" name="Content Placeholder 2"/>
          <p:cNvSpPr>
            <a:spLocks noGrp="1"/>
          </p:cNvSpPr>
          <p:nvPr>
            <p:ph idx="1"/>
          </p:nvPr>
        </p:nvSpPr>
        <p:spPr/>
        <p:txBody>
          <a:bodyPr/>
          <a:lstStyle/>
          <a:p>
            <a:r>
              <a:rPr lang="en-US" dirty="0" smtClean="0"/>
              <a:t>When organized</a:t>
            </a:r>
          </a:p>
          <a:p>
            <a:r>
              <a:rPr lang="en-US" dirty="0" smtClean="0"/>
              <a:t>Outstanding achievements</a:t>
            </a:r>
          </a:p>
          <a:p>
            <a:r>
              <a:rPr lang="en-US" dirty="0" smtClean="0"/>
              <a:t>Objects of CKI</a:t>
            </a:r>
          </a:p>
          <a:p>
            <a:r>
              <a:rPr lang="en-US" dirty="0" smtClean="0"/>
              <a:t>CKI motto</a:t>
            </a:r>
            <a:endParaRPr lang="en-US" dirty="0"/>
          </a:p>
        </p:txBody>
      </p:sp>
    </p:spTree>
    <p:extLst>
      <p:ext uri="{BB962C8B-B14F-4D97-AF65-F5344CB8AC3E}">
        <p14:creationId xmlns:p14="http://schemas.microsoft.com/office/powerpoint/2010/main" val="1814137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Meeting Program</a:t>
            </a:r>
            <a:endParaRPr lang="en-US" dirty="0"/>
          </a:p>
        </p:txBody>
      </p:sp>
      <p:sp>
        <p:nvSpPr>
          <p:cNvPr id="3" name="Text Placeholder 2"/>
          <p:cNvSpPr>
            <a:spLocks noGrp="1"/>
          </p:cNvSpPr>
          <p:nvPr>
            <p:ph type="body" idx="1"/>
          </p:nvPr>
        </p:nvSpPr>
        <p:spPr>
          <a:xfrm>
            <a:off x="685800" y="3733800"/>
            <a:ext cx="7772400" cy="2590800"/>
          </a:xfrm>
        </p:spPr>
        <p:txBody>
          <a:bodyPr>
            <a:normAutofit/>
          </a:bodyPr>
          <a:lstStyle/>
          <a:p>
            <a:r>
              <a:rPr lang="en-US" dirty="0" smtClean="0"/>
              <a:t>Participate in a board meeting during week two. Your potential members should attend the meeting of the board of officers. (If this doesn’t happen during this week, revise the orientation schedule to have potential members attend a board meeting before </a:t>
            </a:r>
            <a:r>
              <a:rPr lang="en-US" dirty="0"/>
              <a:t>being inducted.) Attending the board meeting </a:t>
            </a:r>
            <a:r>
              <a:rPr lang="en-US" dirty="0" smtClean="0"/>
              <a:t>will introduce </a:t>
            </a:r>
            <a:r>
              <a:rPr lang="en-US" dirty="0"/>
              <a:t>the potential members to club governance. How </a:t>
            </a:r>
            <a:r>
              <a:rPr lang="en-US" dirty="0" smtClean="0"/>
              <a:t>does parliamentary </a:t>
            </a:r>
            <a:r>
              <a:rPr lang="en-US" dirty="0"/>
              <a:t>procedure work; what types of decisions does </a:t>
            </a:r>
            <a:r>
              <a:rPr lang="en-US" dirty="0" smtClean="0"/>
              <a:t>the board </a:t>
            </a:r>
            <a:r>
              <a:rPr lang="en-US" dirty="0"/>
              <a:t>make; and how does the club resolve issues facing it?</a:t>
            </a:r>
          </a:p>
        </p:txBody>
      </p:sp>
    </p:spTree>
    <p:extLst>
      <p:ext uri="{BB962C8B-B14F-4D97-AF65-F5344CB8AC3E}">
        <p14:creationId xmlns:p14="http://schemas.microsoft.com/office/powerpoint/2010/main" val="902077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Project Program</a:t>
            </a:r>
            <a:endParaRPr lang="en-US" dirty="0"/>
          </a:p>
        </p:txBody>
      </p:sp>
      <p:sp>
        <p:nvSpPr>
          <p:cNvPr id="3" name="Text Placeholder 2"/>
          <p:cNvSpPr>
            <a:spLocks noGrp="1"/>
          </p:cNvSpPr>
          <p:nvPr>
            <p:ph type="body" idx="1"/>
          </p:nvPr>
        </p:nvSpPr>
        <p:spPr/>
        <p:txBody>
          <a:bodyPr/>
          <a:lstStyle/>
          <a:p>
            <a:r>
              <a:rPr lang="en-US" dirty="0" smtClean="0"/>
              <a:t>Plan another service project for the entire club.</a:t>
            </a:r>
            <a:endParaRPr lang="en-US" dirty="0"/>
          </a:p>
        </p:txBody>
      </p:sp>
    </p:spTree>
    <p:extLst>
      <p:ext uri="{BB962C8B-B14F-4D97-AF65-F5344CB8AC3E}">
        <p14:creationId xmlns:p14="http://schemas.microsoft.com/office/powerpoint/2010/main" val="3570556347"/>
      </p:ext>
    </p:extLst>
  </p:cSld>
  <p:clrMapOvr>
    <a:masterClrMapping/>
  </p:clrMapOvr>
</p:sld>
</file>

<file path=ppt/theme/theme1.xml><?xml version="1.0" encoding="utf-8"?>
<a:theme xmlns:a="http://schemas.openxmlformats.org/drawingml/2006/main" name="GACKI Template">
  <a:themeElements>
    <a:clrScheme name="CKI">
      <a:dk1>
        <a:sysClr val="windowText" lastClr="000000"/>
      </a:dk1>
      <a:lt1>
        <a:sysClr val="window" lastClr="FFFFFF"/>
      </a:lt1>
      <a:dk2>
        <a:srgbClr val="1F497D"/>
      </a:dk2>
      <a:lt2>
        <a:srgbClr val="EEECE1"/>
      </a:lt2>
      <a:accent1>
        <a:srgbClr val="93B1CC"/>
      </a:accent1>
      <a:accent2>
        <a:srgbClr val="90D7E7"/>
      </a:accent2>
      <a:accent3>
        <a:srgbClr val="E0684B"/>
      </a:accent3>
      <a:accent4>
        <a:srgbClr val="A71930"/>
      </a:accent4>
      <a:accent5>
        <a:srgbClr val="7AB800"/>
      </a:accent5>
      <a:accent6>
        <a:srgbClr val="E98300"/>
      </a:accent6>
      <a:hlink>
        <a:srgbClr val="0000FF"/>
      </a:hlink>
      <a:folHlink>
        <a:srgbClr val="800080"/>
      </a:folHlink>
    </a:clrScheme>
    <a:fontScheme name="CKI">
      <a:majorFont>
        <a:latin typeface="Century Gothic"/>
        <a:ea typeface=""/>
        <a:cs typeface=""/>
      </a:majorFont>
      <a:minorFont>
        <a:latin typeface="Goudy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GACKI Template</Template>
  <TotalTime>7</TotalTime>
  <Words>210</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GACKI Template</vt:lpstr>
      <vt:lpstr>CKI 101- The Club’s Operation</vt:lpstr>
      <vt:lpstr>Educational Program</vt:lpstr>
      <vt:lpstr>CKI’s Relationship with Kiwanis</vt:lpstr>
      <vt:lpstr>Structure of the Club</vt:lpstr>
      <vt:lpstr>Faculty and/or Kiwanis Advisor</vt:lpstr>
      <vt:lpstr>Club History</vt:lpstr>
      <vt:lpstr>Board Meeting Program</vt:lpstr>
      <vt:lpstr>Service Project Program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CKI 101- The Club’s Operation</dc:title>
  <dc:creator>Brittany</dc:creator>
  <cp:lastModifiedBy>Brittany</cp:lastModifiedBy>
  <cp:revision>2</cp:revision>
  <dcterms:created xsi:type="dcterms:W3CDTF">2013-01-28T05:55:31Z</dcterms:created>
  <dcterms:modified xsi:type="dcterms:W3CDTF">2013-01-28T06:05:47Z</dcterms:modified>
</cp:coreProperties>
</file>